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60" r:id="rId3"/>
    <p:sldId id="261" r:id="rId4"/>
    <p:sldId id="324" r:id="rId5"/>
    <p:sldId id="262" r:id="rId6"/>
    <p:sldId id="305" r:id="rId7"/>
    <p:sldId id="323" r:id="rId8"/>
    <p:sldId id="264" r:id="rId9"/>
    <p:sldId id="265" r:id="rId10"/>
    <p:sldId id="266" r:id="rId11"/>
    <p:sldId id="306" r:id="rId12"/>
    <p:sldId id="307" r:id="rId13"/>
    <p:sldId id="267" r:id="rId14"/>
    <p:sldId id="315" r:id="rId15"/>
    <p:sldId id="268" r:id="rId16"/>
    <p:sldId id="269" r:id="rId17"/>
    <p:sldId id="308" r:id="rId18"/>
    <p:sldId id="312" r:id="rId19"/>
    <p:sldId id="271" r:id="rId20"/>
    <p:sldId id="272" r:id="rId21"/>
    <p:sldId id="316" r:id="rId22"/>
    <p:sldId id="317" r:id="rId23"/>
    <p:sldId id="320" r:id="rId24"/>
    <p:sldId id="318" r:id="rId25"/>
    <p:sldId id="319" r:id="rId26"/>
    <p:sldId id="321" r:id="rId27"/>
    <p:sldId id="274" r:id="rId28"/>
    <p:sldId id="275" r:id="rId29"/>
    <p:sldId id="292" r:id="rId30"/>
    <p:sldId id="326" r:id="rId31"/>
    <p:sldId id="327" r:id="rId32"/>
    <p:sldId id="325" r:id="rId33"/>
    <p:sldId id="337" r:id="rId34"/>
    <p:sldId id="330" r:id="rId35"/>
    <p:sldId id="331" r:id="rId36"/>
    <p:sldId id="332" r:id="rId37"/>
    <p:sldId id="334" r:id="rId38"/>
    <p:sldId id="335" r:id="rId39"/>
    <p:sldId id="336" r:id="rId40"/>
    <p:sldId id="338" r:id="rId41"/>
    <p:sldId id="339" r:id="rId42"/>
    <p:sldId id="340" r:id="rId43"/>
    <p:sldId id="28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4" pos="3794" userDrawn="1">
          <p15:clr>
            <a:srgbClr val="A4A3A4"/>
          </p15:clr>
        </p15:guide>
        <p15:guide id="5" pos="7066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517C"/>
    <a:srgbClr val="4EA4DD"/>
    <a:srgbClr val="E8EAE9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1" autoAdjust="0"/>
    <p:restoredTop sz="85766" autoAdjust="0"/>
  </p:normalViewPr>
  <p:slideViewPr>
    <p:cSldViewPr showGuides="1">
      <p:cViewPr>
        <p:scale>
          <a:sx n="66" d="100"/>
          <a:sy n="66" d="100"/>
        </p:scale>
        <p:origin x="2244" y="2292"/>
      </p:cViewPr>
      <p:guideLst>
        <p:guide orient="horz" pos="2174"/>
        <p:guide pos="3794"/>
        <p:guide pos="7066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毕业论文答辩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endParaRPr lang="zh-CN" altLang="en-US" dirty="0" smtClean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学院：金融学院</a:t>
            </a:r>
            <a:endParaRPr lang="zh-CN" altLang="en-US" dirty="0" smtClean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专业：国际金融</a:t>
            </a:r>
            <a:endParaRPr lang="zh-CN" altLang="en-US" dirty="0" smtClean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答辩人：北纬君</a:t>
            </a:r>
            <a:endParaRPr lang="zh-CN" altLang="en-US" dirty="0" smtClean="0"/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指导老师：北纬君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01</a:t>
            </a:r>
            <a:endParaRPr lang="zh-CN" altLang="en-US" dirty="0" smtClean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02</a:t>
            </a:r>
            <a:endParaRPr lang="zh-CN" altLang="en-US" dirty="0" smtClean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03</a:t>
            </a:r>
            <a:endParaRPr lang="zh-CN" altLang="en-US" dirty="0" smtClean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04</a:t>
            </a:r>
            <a:endParaRPr lang="zh-CN" altLang="en-US" dirty="0" smtClean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05</a:t>
            </a:r>
            <a:endParaRPr lang="zh-CN" altLang="en-US" dirty="0" smtClean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06</a:t>
            </a:r>
            <a:endParaRPr lang="zh-CN" altLang="en-US" dirty="0" smtClean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  <a:endParaRPr lang="zh-CN" altLang="en-US" dirty="0" smtClean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研究思路与方法</a:t>
            </a:r>
            <a:endParaRPr lang="zh-CN" altLang="en-US" dirty="0" smtClean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研究难点</a:t>
            </a:r>
            <a:endParaRPr lang="zh-CN" altLang="en-US" dirty="0" smtClean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研究数据</a:t>
            </a:r>
            <a:endParaRPr lang="zh-CN" altLang="en-US" dirty="0" smtClean="0"/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研究应用与成果</a:t>
            </a:r>
            <a:endParaRPr lang="zh-CN" altLang="en-US" dirty="0" smtClean="0"/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研究结论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ONE</a:t>
            </a:r>
            <a:endParaRPr lang="zh-CN" altLang="en-US" dirty="0" smtClean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  <a:endParaRPr lang="zh-CN" altLang="en-US" dirty="0" smtClean="0"/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  <a:endParaRPr lang="zh-CN" altLang="en-US" dirty="0" smtClean="0"/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39695" y="2420620"/>
            <a:ext cx="4364355" cy="80835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zh-CN" altLang="en-US" sz="4400" dirty="0">
                <a:solidFill>
                  <a:schemeClr val="tx1">
                    <a:lumMod val="50000"/>
                  </a:schemeClr>
                </a:solidFill>
              </a:rPr>
              <a:t>数字逻辑</a:t>
            </a:r>
            <a:endParaRPr lang="zh-CN" altLang="en-US" sz="3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2"/>
                </a:solidFill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</a:rPr>
              <a:t>期末经验分享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3" y="548680"/>
            <a:ext cx="3658433" cy="11559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5450" y="4495800"/>
            <a:ext cx="3582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分享人：叶博豪</a:t>
            </a:r>
            <a:endParaRPr lang="zh-CN" altLang="en-US" sz="2400" b="1"/>
          </a:p>
          <a:p>
            <a:r>
              <a:rPr lang="en-US" altLang="zh-CN" sz="2400" b="1"/>
              <a:t>qq: 2453221645</a:t>
            </a:r>
            <a:endParaRPr lang="en-US" altLang="zh-CN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表格 53"/>
          <p:cNvGraphicFramePr/>
          <p:nvPr>
            <p:custDataLst>
              <p:tags r:id="rId1"/>
            </p:custDataLst>
          </p:nvPr>
        </p:nvGraphicFramePr>
        <p:xfrm>
          <a:off x="2276475" y="3429000"/>
          <a:ext cx="3234690" cy="231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"/>
                <a:gridCol w="631190"/>
                <a:gridCol w="611505"/>
                <a:gridCol w="610870"/>
                <a:gridCol w="611505"/>
              </a:tblGrid>
              <a:tr h="46291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00</a:t>
                      </a:r>
                      <a:endParaRPr lang="en-US" altLang="zh-CN"/>
                    </a:p>
                  </a:txBody>
                  <a:tcPr anchor="ctr" anchorCtr="0">
                    <a:lnL>
                      <a:noFill/>
                    </a:ln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  <a:sym typeface="+mn-ea"/>
                        </a:rPr>
                        <a:t>00</a:t>
                      </a:r>
                      <a:endParaRPr lang="en-US" altLang="zh-CN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anchor="ctr" anchorCtr="0">
                    <a:lnT>
                      <a:noFill/>
                    </a:lnT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01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  <a:tr h="462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altLang="zh-CN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1340485"/>
            <a:ext cx="6654800" cy="1365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2853055"/>
            <a:ext cx="5122545" cy="358521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2286000" y="3427095"/>
            <a:ext cx="958850" cy="481186"/>
            <a:chOff x="7388" y="7884"/>
            <a:chExt cx="1869" cy="728"/>
          </a:xfrm>
        </p:grpSpPr>
        <p:sp>
          <p:nvSpPr>
            <p:cNvPr id="56" name="文本框 55"/>
            <p:cNvSpPr txBox="1"/>
            <p:nvPr/>
          </p:nvSpPr>
          <p:spPr>
            <a:xfrm>
              <a:off x="8141" y="7884"/>
              <a:ext cx="1116" cy="7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>
                  <a:solidFill>
                    <a:schemeClr val="bg1"/>
                  </a:solidFill>
                </a:rPr>
                <a:t>AB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457" y="8115"/>
              <a:ext cx="850" cy="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solidFill>
                    <a:schemeClr val="bg1"/>
                  </a:solidFill>
                </a:rPr>
                <a:t>CD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7388" y="7884"/>
              <a:ext cx="1541" cy="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4512310" y="378904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无关项</a:t>
            </a:r>
            <a:r>
              <a:rPr lang="en-US" altLang="zh-CN" b="1">
                <a:sym typeface="+mn-ea"/>
              </a:rPr>
              <a:t>d</a:t>
            </a:r>
            <a:r>
              <a:rPr lang="zh-CN" altLang="en-US" b="1">
                <a:sym typeface="+mn-ea"/>
              </a:rPr>
              <a:t>或</a:t>
            </a:r>
            <a:r>
              <a:rPr lang="en-US" altLang="zh-CN" b="1">
                <a:sym typeface="+mn-ea"/>
              </a:rPr>
              <a:t>x</a:t>
            </a:r>
            <a:r>
              <a:rPr lang="zh-CN" altLang="en-US" b="1">
                <a:sym typeface="+mn-ea"/>
              </a:rPr>
              <a:t>，可以替代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或</a:t>
            </a:r>
            <a:r>
              <a:rPr lang="en-US" altLang="zh-CN" b="1">
                <a:sym typeface="+mn-ea"/>
              </a:rPr>
              <a:t>0</a:t>
            </a:r>
            <a:r>
              <a:rPr lang="zh-CN" altLang="en-US" b="1">
                <a:sym typeface="+mn-ea"/>
              </a:rPr>
              <a:t>，不需要全部圈起</a:t>
            </a:r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圈</a:t>
            </a:r>
            <a:r>
              <a:rPr lang="en-US" altLang="zh-CN" b="1">
                <a:sym typeface="+mn-ea"/>
              </a:rPr>
              <a:t>“1”</a:t>
            </a:r>
            <a:r>
              <a:rPr lang="zh-CN" altLang="en-US" b="1">
                <a:sym typeface="+mn-ea"/>
              </a:rPr>
              <a:t>构成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与</a:t>
            </a:r>
            <a:r>
              <a:rPr lang="zh-CN" altLang="en-US" b="1">
                <a:sym typeface="+mn-ea"/>
              </a:rPr>
              <a:t>项，相加形成最简与或式。</a:t>
            </a:r>
            <a:endParaRPr lang="zh-CN" altLang="en-US" b="1">
              <a:sym typeface="+mn-ea"/>
            </a:endParaRPr>
          </a:p>
          <a:p>
            <a:r>
              <a:rPr lang="zh-CN" altLang="en-US" b="1">
                <a:sym typeface="+mn-ea"/>
              </a:rPr>
              <a:t>圈</a:t>
            </a:r>
            <a:r>
              <a:rPr lang="en-US" altLang="zh-CN" b="1">
                <a:sym typeface="+mn-ea"/>
              </a:rPr>
              <a:t>“0”</a:t>
            </a:r>
            <a:r>
              <a:rPr lang="zh-CN" altLang="en-US" b="1">
                <a:sym typeface="+mn-ea"/>
              </a:rPr>
              <a:t>构成</a:t>
            </a:r>
            <a:r>
              <a:rPr lang="zh-CN" altLang="en-US" b="1">
                <a:solidFill>
                  <a:schemeClr val="accent1"/>
                </a:solidFill>
                <a:sym typeface="+mn-ea"/>
              </a:rPr>
              <a:t>和</a:t>
            </a:r>
            <a:r>
              <a:rPr lang="zh-CN" altLang="en-US" b="1">
                <a:sym typeface="+mn-ea"/>
              </a:rPr>
              <a:t>项，相乘形成最简或与式。</a:t>
            </a:r>
            <a:endParaRPr lang="zh-CN" altLang="en-US" b="1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4020" y="3644900"/>
            <a:ext cx="6336665" cy="12242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9800" y="2051050"/>
            <a:ext cx="72523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逻辑相邻</a:t>
            </a:r>
            <a:r>
              <a:rPr lang="zh-CN" altLang="en-US" sz="2400"/>
              <a:t>：两个最小项只有一个变量的取值不同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 b="1"/>
              <a:t>几何相邻</a:t>
            </a:r>
            <a:r>
              <a:rPr lang="zh-CN" altLang="en-US" sz="2400"/>
              <a:t>：代表最小项的小方格在图中位置相邻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逻辑相邻的最小项也是几何相邻的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4364990"/>
            <a:ext cx="3633470" cy="2115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 TWO</a:t>
            </a:r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12"/>
          </p:nvPr>
        </p:nvSpPr>
        <p:spPr>
          <a:xfrm>
            <a:off x="1056005" y="4364990"/>
            <a:ext cx="10279380" cy="496570"/>
          </a:xfrm>
        </p:spPr>
        <p:txBody>
          <a:bodyPr/>
          <a:p>
            <a:r>
              <a:rPr lang="zh-CN" altLang="en-US" sz="28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组合逻辑电路</a:t>
            </a:r>
            <a:endParaRPr lang="zh-CN" altLang="en-US" sz="2800" spc="38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  <a:p>
            <a:endParaRPr lang="en-US" altLang="zh-CN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196975"/>
            <a:ext cx="5594985" cy="1393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1950" y="332740"/>
            <a:ext cx="344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组合逻辑电路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2780665"/>
            <a:ext cx="5937250" cy="717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3525" y="3789045"/>
            <a:ext cx="89535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ym typeface="+mn-ea"/>
              </a:rPr>
              <a:t>竞争冒险概念</a:t>
            </a:r>
            <a:r>
              <a:rPr lang="zh-CN" altLang="en-US">
                <a:sym typeface="+mn-ea"/>
              </a:rPr>
              <a:t>：信号由于经由不同路径传输达到某</a:t>
            </a:r>
            <a:r>
              <a:rPr lang="en-US" altLang="en-US">
                <a:sym typeface="+mn-ea"/>
              </a:rPr>
              <a:t>⼀</a:t>
            </a:r>
            <a:r>
              <a:rPr lang="zh-CN" altLang="en-US">
                <a:sym typeface="+mn-ea"/>
              </a:rPr>
              <a:t>汇合点的时间有先有后的现象，就称之为竞争</a:t>
            </a:r>
            <a:r>
              <a:rPr lang="en-US" altLang="zh-CN">
                <a:sym typeface="+mn-ea"/>
              </a:rPr>
              <a:t>;</a:t>
            </a:r>
            <a:r>
              <a:rPr lang="zh-CN" altLang="en-US">
                <a:sym typeface="+mn-ea"/>
              </a:rPr>
              <a:t>由于竞争现象所引起的电路输出发</a:t>
            </a:r>
            <a:r>
              <a:rPr lang="en-US" altLang="en-US">
                <a:sym typeface="+mn-ea"/>
              </a:rPr>
              <a:t>⽣</a:t>
            </a:r>
            <a:r>
              <a:rPr lang="zh-CN" altLang="en-US">
                <a:sym typeface="+mn-ea"/>
              </a:rPr>
              <a:t>瞬间错误的现象，就称之为冒险。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竞争不</a:t>
            </a:r>
            <a:r>
              <a:rPr lang="en-US" altLang="en-US">
                <a:sym typeface="+mn-ea"/>
              </a:rPr>
              <a:t>⼀</a:t>
            </a:r>
            <a:r>
              <a:rPr lang="zh-CN" altLang="en-US">
                <a:sym typeface="+mn-ea"/>
              </a:rPr>
              <a:t>定有冒险，但出现了冒险就</a:t>
            </a:r>
            <a:r>
              <a:rPr lang="en-US" altLang="en-US">
                <a:sym typeface="+mn-ea"/>
              </a:rPr>
              <a:t>⼀</a:t>
            </a:r>
            <a:r>
              <a:rPr lang="zh-CN" altLang="en-US">
                <a:sym typeface="+mn-ea"/>
              </a:rPr>
              <a:t>定存在竞争。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检查竞争的</a:t>
            </a:r>
            <a:r>
              <a:rPr lang="en-US" altLang="en-US">
                <a:sym typeface="+mn-ea"/>
              </a:rPr>
              <a:t>⽅</a:t>
            </a:r>
            <a:r>
              <a:rPr lang="zh-CN" altLang="en-US">
                <a:sym typeface="+mn-ea"/>
              </a:rPr>
              <a:t>式：</a:t>
            </a: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逻辑表达式化简后有</a:t>
            </a:r>
            <a:r>
              <a:rPr lang="en-US" altLang="zh-CN">
                <a:sym typeface="+mn-ea"/>
              </a:rPr>
              <a:t>Y=A+A’ /Y=AA’ 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卡诺图有几何相邻；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改善冒险的</a:t>
            </a:r>
            <a:r>
              <a:rPr lang="en-US" altLang="en-US">
                <a:sym typeface="+mn-ea"/>
              </a:rPr>
              <a:t>⽅</a:t>
            </a:r>
            <a:r>
              <a:rPr lang="zh-CN" altLang="en-US">
                <a:sym typeface="+mn-ea"/>
              </a:rPr>
              <a:t>式：</a:t>
            </a:r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引</a:t>
            </a:r>
            <a:r>
              <a:rPr lang="en-US" altLang="en-US">
                <a:sym typeface="+mn-ea"/>
              </a:rPr>
              <a:t>⼊</a:t>
            </a:r>
            <a:r>
              <a:rPr lang="zh-CN" altLang="en-US">
                <a:sym typeface="+mn-ea"/>
              </a:rPr>
              <a:t>封锁脉冲</a:t>
            </a:r>
            <a:r>
              <a:rPr lang="en-US" altLang="zh-CN">
                <a:sym typeface="+mn-ea"/>
              </a:rPr>
              <a:t> 2.</a:t>
            </a:r>
            <a:r>
              <a:rPr lang="zh-CN" altLang="en-US">
                <a:sym typeface="+mn-ea"/>
              </a:rPr>
              <a:t>引</a:t>
            </a:r>
            <a:r>
              <a:rPr lang="en-US" altLang="en-US">
                <a:sym typeface="+mn-ea"/>
              </a:rPr>
              <a:t>⼊</a:t>
            </a:r>
            <a:r>
              <a:rPr lang="zh-CN" altLang="en-US">
                <a:sym typeface="+mn-ea"/>
              </a:rPr>
              <a:t>选通脉冲</a:t>
            </a:r>
            <a:r>
              <a:rPr lang="en-US" altLang="zh-CN">
                <a:sym typeface="+mn-ea"/>
              </a:rPr>
              <a:t> 3.</a:t>
            </a:r>
            <a:r>
              <a:rPr lang="zh-CN" altLang="en-US">
                <a:sym typeface="+mn-ea"/>
              </a:rPr>
              <a:t>引</a:t>
            </a:r>
            <a:r>
              <a:rPr lang="en-US" altLang="en-US">
                <a:sym typeface="+mn-ea"/>
              </a:rPr>
              <a:t>⼊</a:t>
            </a:r>
            <a:r>
              <a:rPr lang="zh-CN" altLang="en-US">
                <a:sym typeface="+mn-ea"/>
              </a:rPr>
              <a:t>滤波电容</a:t>
            </a:r>
            <a:r>
              <a:rPr lang="en-US" altLang="zh-CN">
                <a:sym typeface="+mn-ea"/>
              </a:rPr>
              <a:t> 4.</a:t>
            </a:r>
            <a:r>
              <a:rPr lang="zh-CN" altLang="en-US">
                <a:sym typeface="+mn-ea"/>
              </a:rPr>
              <a:t>改变逻辑表达式，设置冗余项</a:t>
            </a: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525" y="5949315"/>
            <a:ext cx="9289415" cy="72009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1770" y="5085080"/>
            <a:ext cx="9361170" cy="57594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9380" y="1196975"/>
            <a:ext cx="8921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组合逻辑电路的分析</a:t>
            </a:r>
            <a:r>
              <a:rPr lang="en-US" altLang="zh-CN" b="1"/>
              <a:t>                                    ps:</a:t>
            </a:r>
            <a:r>
              <a:rPr lang="zh-CN" altLang="en-US" b="1"/>
              <a:t>不过考试通常考组合逻辑电路设计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844675"/>
            <a:ext cx="5846445" cy="1100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740" y="1989455"/>
            <a:ext cx="5909945" cy="4408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1300" y="374650"/>
            <a:ext cx="4152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sym typeface="+mn-ea"/>
              </a:rPr>
              <a:t>组合逻辑电路的设计</a:t>
            </a:r>
            <a:endParaRPr lang="zh-CN" altLang="en-US" sz="28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124585"/>
            <a:ext cx="6136640" cy="1227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564765"/>
            <a:ext cx="6020435" cy="3966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2348865"/>
            <a:ext cx="5029200" cy="41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273175"/>
            <a:ext cx="5619750" cy="4311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54750" y="1460500"/>
            <a:ext cx="4234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ps:</a:t>
            </a:r>
            <a:r>
              <a:rPr lang="zh-CN" altLang="en-US"/>
              <a:t>去年组合逻辑就考的血型匹配问题（跟这道题非常像，几乎一样？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277110"/>
            <a:ext cx="5740400" cy="1041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196975"/>
            <a:ext cx="5949950" cy="990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3365500"/>
            <a:ext cx="1657350" cy="495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3942080"/>
            <a:ext cx="5549900" cy="128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895" y="3379470"/>
            <a:ext cx="1339850" cy="501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" y="5312410"/>
            <a:ext cx="5835650" cy="129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08850" y="2060575"/>
            <a:ext cx="2387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了解熟悉几种常用组合逻辑器件的基本原理，去年也考了一个利用编码器的变体？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663700" y="4387850"/>
            <a:ext cx="8864600" cy="496570"/>
          </a:xfrm>
        </p:spPr>
        <p:txBody>
          <a:bodyPr/>
          <a:lstStyle/>
          <a:p>
            <a:r>
              <a:rPr lang="zh-CN" altLang="en-US" sz="24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时序逻辑电路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353820"/>
            <a:ext cx="5888355" cy="3208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6095" y="419100"/>
            <a:ext cx="4258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spc="38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时序逻辑电路的分类</a:t>
            </a:r>
            <a:endParaRPr lang="zh-CN" altLang="en-US" sz="2800" b="1" spc="38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7670" y="5467350"/>
            <a:ext cx="5332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ps:</a:t>
            </a:r>
            <a:r>
              <a:rPr lang="zh-CN" altLang="en-US" b="1"/>
              <a:t>我记得好像只考同步时序逻辑电路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90" y="1846580"/>
            <a:ext cx="5372100" cy="222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</a:t>
            </a:r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 </a:t>
            </a:r>
            <a:r>
              <a:rPr lang="en-US" altLang="zh-CN" dirty="0" smtClean="0"/>
              <a:t>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104380" y="1889125"/>
            <a:ext cx="4609465" cy="502920"/>
          </a:xfrm>
        </p:spPr>
        <p:txBody>
          <a:bodyPr/>
          <a:lstStyle/>
          <a:p>
            <a:r>
              <a:rPr lang="zh-CN" altLang="en-US" sz="2400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逻辑代数基础</a:t>
            </a:r>
            <a:endParaRPr lang="zh-CN" altLang="en-US" sz="2400" spc="38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7176135" y="2700020"/>
            <a:ext cx="4375150" cy="502920"/>
          </a:xfrm>
        </p:spPr>
        <p:txBody>
          <a:bodyPr/>
          <a:lstStyle/>
          <a:p>
            <a:r>
              <a:rPr lang="zh-CN" altLang="en-US" sz="2400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组合逻辑电路</a:t>
            </a:r>
            <a:endParaRPr lang="zh-CN" altLang="en-US" sz="2400" spc="38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7237730" y="3411220"/>
            <a:ext cx="4954270" cy="502920"/>
          </a:xfrm>
        </p:spPr>
        <p:txBody>
          <a:bodyPr/>
          <a:lstStyle/>
          <a:p>
            <a:r>
              <a:rPr lang="zh-CN" altLang="en-US" sz="2400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时序逻辑电路</a:t>
            </a:r>
            <a:endParaRPr lang="zh-CN" altLang="en-US" sz="2400" spc="38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708477"/>
            <a:ext cx="2512899" cy="794006"/>
          </a:xfrm>
          <a:prstGeom prst="rect">
            <a:avLst/>
          </a:prstGeom>
        </p:spPr>
      </p:pic>
      <p:sp>
        <p:nvSpPr>
          <p:cNvPr id="5" name="文本占位符 3"/>
          <p:cNvSpPr>
            <a:spLocks noGrp="1"/>
          </p:cNvSpPr>
          <p:nvPr/>
        </p:nvSpPr>
        <p:spPr>
          <a:xfrm>
            <a:off x="5159896" y="4045863"/>
            <a:ext cx="2232248" cy="5032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  </a:t>
            </a:r>
            <a:r>
              <a:rPr lang="en-US" altLang="zh-CN" dirty="0" smtClean="0"/>
              <a:t>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20280" y="4149090"/>
            <a:ext cx="2359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Verilog</a:t>
            </a:r>
            <a:r>
              <a:rPr lang="zh-CN" altLang="en-US" sz="24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代码</a:t>
            </a:r>
            <a:endParaRPr lang="zh-CN" altLang="en-US" sz="2400" b="1" spc="38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484630"/>
            <a:ext cx="5505450" cy="2273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7805" y="404495"/>
            <a:ext cx="2842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基本</a:t>
            </a:r>
            <a:r>
              <a:rPr lang="en-US" altLang="zh-CN" sz="2400" b="1">
                <a:solidFill>
                  <a:schemeClr val="bg1"/>
                </a:solidFill>
              </a:rPr>
              <a:t>R-S</a:t>
            </a:r>
            <a:r>
              <a:rPr lang="zh-CN" altLang="en-US" sz="2400" b="1">
                <a:solidFill>
                  <a:schemeClr val="bg1"/>
                </a:solidFill>
              </a:rPr>
              <a:t>触发器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4149090"/>
            <a:ext cx="4070350" cy="180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1340485"/>
            <a:ext cx="5448300" cy="2908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915" y="1340485"/>
            <a:ext cx="5544185" cy="511302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28435" y="404495"/>
            <a:ext cx="4762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sym typeface="+mn-ea"/>
              </a:rPr>
              <a:t>同步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R-S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触发器（注意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CP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的出现）</a:t>
            </a:r>
            <a:endParaRPr lang="zh-CN" altLang="en-US" sz="24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90" y="4509135"/>
            <a:ext cx="4845050" cy="1530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68390" y="1268730"/>
            <a:ext cx="5616575" cy="518477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5415" y="332740"/>
            <a:ext cx="4679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边沿</a:t>
            </a:r>
            <a:r>
              <a:rPr lang="en-US" altLang="zh-CN" sz="2400" b="1">
                <a:solidFill>
                  <a:schemeClr val="bg1"/>
                </a:solidFill>
              </a:rPr>
              <a:t>D</a:t>
            </a:r>
            <a:r>
              <a:rPr lang="zh-CN" altLang="en-US" sz="2400" b="1">
                <a:solidFill>
                  <a:schemeClr val="bg1"/>
                </a:solidFill>
              </a:rPr>
              <a:t>触发器（三角形符号）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484630"/>
            <a:ext cx="5505450" cy="3028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4940935"/>
            <a:ext cx="3276600" cy="819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1700530"/>
            <a:ext cx="6286500" cy="2952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380" y="1412875"/>
            <a:ext cx="5400675" cy="489648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35" y="4797425"/>
            <a:ext cx="3479800" cy="8445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35955" y="1412875"/>
            <a:ext cx="6193155" cy="489648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83655" y="332740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边沿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JK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触发器（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JK</a:t>
            </a:r>
            <a:r>
              <a:rPr lang="zh-CN" altLang="en-US" sz="2400" b="1">
                <a:solidFill>
                  <a:schemeClr val="bg1"/>
                </a:solidFill>
                <a:sym typeface="+mn-ea"/>
              </a:rPr>
              <a:t>取值影响触发器状态）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4004945"/>
            <a:ext cx="5524500" cy="1727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35" y="1412875"/>
            <a:ext cx="3399790" cy="1924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1484630"/>
            <a:ext cx="3600450" cy="1991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5877560"/>
            <a:ext cx="3784600" cy="66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70" y="4293235"/>
            <a:ext cx="1701800" cy="58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7050" y="381000"/>
            <a:ext cx="4443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</a:rPr>
              <a:t>T</a:t>
            </a:r>
            <a:r>
              <a:rPr lang="zh-CN" altLang="en-US" sz="2800" b="1">
                <a:solidFill>
                  <a:schemeClr val="bg1"/>
                </a:solidFill>
              </a:rPr>
              <a:t>触发器和</a:t>
            </a:r>
            <a:r>
              <a:rPr lang="en-US" altLang="zh-CN" sz="2800" b="1">
                <a:solidFill>
                  <a:schemeClr val="bg1"/>
                </a:solidFill>
              </a:rPr>
              <a:t> T’</a:t>
            </a:r>
            <a:r>
              <a:rPr lang="zh-CN" altLang="en-US" sz="2800" b="1">
                <a:solidFill>
                  <a:schemeClr val="bg1"/>
                </a:solidFill>
              </a:rPr>
              <a:t>触发器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0"/>
            <a:ext cx="6910070" cy="3329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80" y="692785"/>
            <a:ext cx="4516755" cy="2684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5" y="3357245"/>
            <a:ext cx="5251450" cy="77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" y="4227830"/>
            <a:ext cx="4753610" cy="2630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89045"/>
            <a:ext cx="4965700" cy="2787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23760" y="158750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eg</a:t>
            </a:r>
            <a:r>
              <a:rPr lang="zh-CN" altLang="en-US" b="1">
                <a:solidFill>
                  <a:schemeClr val="bg1"/>
                </a:solidFill>
              </a:rPr>
              <a:t>：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052830"/>
            <a:ext cx="5345430" cy="3595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" y="5187950"/>
            <a:ext cx="2913380" cy="40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37250" y="1790700"/>
            <a:ext cx="46958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如何判断一个电路是否自启动</a:t>
            </a:r>
            <a:r>
              <a:rPr lang="en-US" altLang="zh-CN" b="1"/>
              <a:t>:</a:t>
            </a:r>
            <a:endParaRPr lang="en-US" altLang="zh-CN" b="1"/>
          </a:p>
          <a:p>
            <a:r>
              <a:rPr lang="zh-CN" altLang="en-US" b="1"/>
              <a:t>判断依据：所有可能状态都在计数序列中，无非法状态，任何初始状态都能进入有效循环。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看看有没有</a:t>
            </a:r>
            <a:r>
              <a:rPr lang="en-US" altLang="zh-CN" b="1"/>
              <a:t>‘</a:t>
            </a:r>
            <a:r>
              <a:rPr lang="zh-CN" altLang="en-US" b="1"/>
              <a:t>走不出来</a:t>
            </a:r>
            <a:r>
              <a:rPr lang="en-US" altLang="zh-CN" b="1"/>
              <a:t>’</a:t>
            </a:r>
            <a:r>
              <a:rPr lang="zh-CN" altLang="en-US" b="1"/>
              <a:t>的死胡同或坏环。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9560" y="404495"/>
            <a:ext cx="5666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同步时序电路的设计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545"/>
          <a:stretch>
            <a:fillRect/>
          </a:stretch>
        </p:blipFill>
        <p:spPr>
          <a:xfrm>
            <a:off x="47625" y="1124585"/>
            <a:ext cx="7687310" cy="1812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1770" y="29679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Eg: </a:t>
            </a:r>
            <a:r>
              <a:rPr lang="zh-CN" altLang="en-US">
                <a:sym typeface="+mn-ea"/>
              </a:rPr>
              <a:t>设计一个</a:t>
            </a:r>
            <a:r>
              <a:rPr lang="en-US" altLang="zh-CN">
                <a:sym typeface="+mn-ea"/>
              </a:rPr>
              <a:t>“011”</a:t>
            </a:r>
            <a:r>
              <a:rPr lang="zh-CN" altLang="en-US">
                <a:sym typeface="+mn-ea"/>
              </a:rPr>
              <a:t>序列检测器，用来检测串行二进制序列，要求每当连续输入</a:t>
            </a:r>
            <a:r>
              <a:rPr lang="en-US">
                <a:sym typeface="+mn-ea"/>
              </a:rPr>
              <a:t>011</a:t>
            </a:r>
            <a:r>
              <a:rPr lang="zh-CN" altLang="en-US">
                <a:sym typeface="+mn-ea"/>
              </a:rPr>
              <a:t>时，检测器输出为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，否则输出为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。其典型输入输出序列如下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770" y="407733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(1) </a:t>
            </a:r>
            <a:r>
              <a:rPr lang="zh-CN" altLang="en-US">
                <a:sym typeface="+mn-ea"/>
              </a:rPr>
              <a:t>逻辑抽象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设输入为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，输出为</a:t>
            </a:r>
            <a:r>
              <a:rPr lang="en-US" altLang="zh-CN">
                <a:sym typeface="+mn-ea"/>
              </a:rPr>
              <a:t>Y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状态选定</a:t>
            </a:r>
            <a:r>
              <a:rPr lang="en-US" altLang="zh-CN">
                <a:sym typeface="+mn-ea"/>
              </a:rPr>
              <a:t> S0 = 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S1 =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S2= 01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S3 = 011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状态转换说明，当脉冲到来时，若第一位为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进入</a:t>
            </a:r>
            <a:r>
              <a:rPr lang="en-US" altLang="zh-CN">
                <a:sym typeface="+mn-ea"/>
              </a:rPr>
              <a:t>S0</a:t>
            </a:r>
            <a:r>
              <a:rPr lang="zh-CN" altLang="en-US">
                <a:sym typeface="+mn-ea"/>
              </a:rPr>
              <a:t>，若为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进入</a:t>
            </a:r>
            <a:r>
              <a:rPr lang="en-US" altLang="zh-CN">
                <a:sym typeface="+mn-ea"/>
              </a:rPr>
              <a:t>S1</a:t>
            </a:r>
            <a:r>
              <a:rPr lang="zh-CN" altLang="en-US">
                <a:sym typeface="+mn-ea"/>
              </a:rPr>
              <a:t>。此后根据现态和输入，转移到相应的次态。检测到连续输入</a:t>
            </a:r>
            <a:r>
              <a:rPr lang="en-US" altLang="zh-CN">
                <a:sym typeface="+mn-ea"/>
              </a:rPr>
              <a:t>011</a:t>
            </a:r>
            <a:r>
              <a:rPr lang="zh-CN" altLang="en-US">
                <a:sym typeface="+mn-ea"/>
              </a:rPr>
              <a:t>时输出</a:t>
            </a:r>
            <a:r>
              <a:rPr lang="en-US" altLang="zh-CN">
                <a:sym typeface="+mn-ea"/>
              </a:rPr>
              <a:t>Y=1</a:t>
            </a:r>
            <a:r>
              <a:rPr lang="zh-CN" altLang="en-US">
                <a:sym typeface="+mn-ea"/>
              </a:rPr>
              <a:t>，否则</a:t>
            </a:r>
            <a:r>
              <a:rPr lang="en-US" altLang="zh-CN">
                <a:sym typeface="+mn-ea"/>
              </a:rPr>
              <a:t>Y=0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3655" y="40049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(2) </a:t>
            </a:r>
            <a:r>
              <a:rPr lang="zh-CN" altLang="en-US">
                <a:sym typeface="+mn-ea"/>
              </a:rPr>
              <a:t>绘制原始状态图</a:t>
            </a:r>
            <a:endParaRPr lang="zh-CN" altLang="en-US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4437380"/>
            <a:ext cx="3613150" cy="18669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1135" y="2997200"/>
            <a:ext cx="6696710" cy="8636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83845" y="1526540"/>
            <a:ext cx="3280410" cy="1917700"/>
            <a:chOff x="780" y="7331"/>
            <a:chExt cx="5166" cy="3020"/>
          </a:xfrm>
        </p:grpSpPr>
        <p:grpSp>
          <p:nvGrpSpPr>
            <p:cNvPr id="70" name="组合 69"/>
            <p:cNvGrpSpPr/>
            <p:nvPr/>
          </p:nvGrpSpPr>
          <p:grpSpPr>
            <a:xfrm>
              <a:off x="780" y="7331"/>
              <a:ext cx="5166" cy="2171"/>
              <a:chOff x="2626" y="4899"/>
              <a:chExt cx="5392" cy="2266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4093" y="5741"/>
                <a:ext cx="941" cy="931"/>
                <a:chOff x="2426" y="5565"/>
                <a:chExt cx="941" cy="931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2426" y="5565"/>
                  <a:ext cx="941" cy="93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2566" y="5750"/>
                  <a:ext cx="734" cy="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S1</a:t>
                  </a:r>
                  <a:endParaRPr lang="en-US" altLang="zh-CN"/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2626" y="5765"/>
                <a:ext cx="941" cy="931"/>
                <a:chOff x="2426" y="5565"/>
                <a:chExt cx="941" cy="931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2426" y="5565"/>
                  <a:ext cx="941" cy="93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/>
                <p:cNvSpPr txBox="1"/>
                <p:nvPr/>
              </p:nvSpPr>
              <p:spPr>
                <a:xfrm>
                  <a:off x="2563" y="5742"/>
                  <a:ext cx="804" cy="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S0</a:t>
                  </a:r>
                  <a:endParaRPr lang="en-US" altLang="zh-CN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011" y="5765"/>
                <a:ext cx="1007" cy="931"/>
                <a:chOff x="2426" y="5565"/>
                <a:chExt cx="1007" cy="931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2426" y="5565"/>
                  <a:ext cx="941" cy="93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2599" y="5741"/>
                  <a:ext cx="834" cy="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S3</a:t>
                  </a:r>
                  <a:endParaRPr lang="en-US" altLang="zh-CN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5560" y="5767"/>
                <a:ext cx="941" cy="931"/>
                <a:chOff x="2426" y="5565"/>
                <a:chExt cx="941" cy="931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2426" y="5565"/>
                  <a:ext cx="941" cy="93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2563" y="5741"/>
                  <a:ext cx="688" cy="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S2</a:t>
                  </a:r>
                  <a:endParaRPr lang="en-US" altLang="zh-CN"/>
                </a:p>
              </p:txBody>
            </p:sp>
          </p:grpSp>
          <p:cxnSp>
            <p:nvCxnSpPr>
              <p:cNvPr id="83" name="直接箭头连接符 82"/>
              <p:cNvCxnSpPr/>
              <p:nvPr/>
            </p:nvCxnSpPr>
            <p:spPr>
              <a:xfrm>
                <a:off x="3598" y="6229"/>
                <a:ext cx="5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/>
              <p:nvPr/>
            </p:nvCxnSpPr>
            <p:spPr>
              <a:xfrm>
                <a:off x="5034" y="6207"/>
                <a:ext cx="5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/>
              <p:cNvCxnSpPr/>
              <p:nvPr/>
            </p:nvCxnSpPr>
            <p:spPr>
              <a:xfrm>
                <a:off x="6501" y="6207"/>
                <a:ext cx="51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6" name="曲线连接符 85"/>
              <p:cNvCxnSpPr>
                <a:stCxn id="75" idx="1"/>
                <a:endCxn id="75" idx="7"/>
              </p:cNvCxnSpPr>
              <p:nvPr/>
            </p:nvCxnSpPr>
            <p:spPr>
              <a:xfrm rot="16200000" flipH="1">
                <a:off x="3096" y="5569"/>
                <a:ext cx="5" cy="665"/>
              </a:xfrm>
              <a:prstGeom prst="curvedConnector3">
                <a:avLst>
                  <a:gd name="adj1" fmla="val -1018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7" name="曲线连接符 86"/>
              <p:cNvCxnSpPr/>
              <p:nvPr/>
            </p:nvCxnSpPr>
            <p:spPr>
              <a:xfrm rot="16200000" flipH="1">
                <a:off x="4561" y="5564"/>
                <a:ext cx="5" cy="665"/>
              </a:xfrm>
              <a:prstGeom prst="curvedConnector3">
                <a:avLst>
                  <a:gd name="adj1" fmla="val -10180000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8" name="曲线连接符 87"/>
              <p:cNvCxnSpPr>
                <a:stCxn id="78" idx="3"/>
                <a:endCxn id="72" idx="4"/>
              </p:cNvCxnSpPr>
              <p:nvPr/>
            </p:nvCxnSpPr>
            <p:spPr>
              <a:xfrm rot="5400000">
                <a:off x="5800" y="5323"/>
                <a:ext cx="112" cy="2585"/>
              </a:xfrm>
              <a:prstGeom prst="curvedConnector3">
                <a:avLst>
                  <a:gd name="adj1" fmla="val 455804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0" name="曲线连接符 89"/>
              <p:cNvCxnSpPr/>
              <p:nvPr/>
            </p:nvCxnSpPr>
            <p:spPr>
              <a:xfrm rot="5400000" flipH="1">
                <a:off x="5055" y="4269"/>
                <a:ext cx="136" cy="4718"/>
              </a:xfrm>
              <a:prstGeom prst="curvedConnector3">
                <a:avLst>
                  <a:gd name="adj1" fmla="val -599264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2626" y="4912"/>
                <a:ext cx="1007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1/0</a:t>
                </a:r>
                <a:endParaRPr lang="en-US" altLang="zh-CN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4138" y="4899"/>
                <a:ext cx="896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0/0</a:t>
                </a:r>
                <a:endParaRPr lang="en-US" altLang="zh-CN"/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892" y="5569"/>
                <a:ext cx="967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1/0</a:t>
                </a:r>
                <a:endParaRPr lang="en-US" altLang="zh-CN"/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6385" y="5569"/>
                <a:ext cx="902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1/1</a:t>
                </a:r>
                <a:endParaRPr lang="en-US" altLang="zh-CN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601" y="6560"/>
                <a:ext cx="1060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0/0</a:t>
                </a:r>
                <a:endParaRPr lang="en-US" altLang="zh-CN"/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3430" y="5517"/>
                <a:ext cx="1111" cy="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0/0</a:t>
                </a:r>
                <a:endParaRPr lang="en-US" altLang="zh-CN"/>
              </a:p>
            </p:txBody>
          </p:sp>
        </p:grpSp>
        <p:cxnSp>
          <p:nvCxnSpPr>
            <p:cNvPr id="7" name="直接箭头连接符 6"/>
            <p:cNvCxnSpPr/>
            <p:nvPr/>
          </p:nvCxnSpPr>
          <p:spPr>
            <a:xfrm flipH="1">
              <a:off x="3060" y="8997"/>
              <a:ext cx="5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2951" y="8922"/>
              <a:ext cx="9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0/0</a:t>
              </a:r>
              <a:endParaRPr lang="en-US" altLang="zh-CN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60" y="9771"/>
              <a:ext cx="10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1/0</a:t>
              </a:r>
              <a:endParaRPr lang="en-US" altLang="zh-CN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67715" y="3500755"/>
            <a:ext cx="2346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(3) </a:t>
            </a:r>
            <a:r>
              <a:rPr lang="zh-CN" altLang="en-US">
                <a:sym typeface="+mn-ea"/>
              </a:rPr>
              <a:t>绘制原始状态</a:t>
            </a:r>
            <a:r>
              <a:rPr lang="zh-CN" altLang="en-US">
                <a:sym typeface="+mn-ea"/>
              </a:rPr>
              <a:t>表</a:t>
            </a:r>
            <a:endParaRPr lang="zh-CN" altLang="en-US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90500" y="4060825"/>
          <a:ext cx="37109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980"/>
                <a:gridCol w="1236980"/>
                <a:gridCol w="1236980"/>
              </a:tblGrid>
              <a:tr h="36576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n</a:t>
                      </a:r>
                      <a:endParaRPr lang="en-US" altLang="zh-CN" baseline="-25000"/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n+1</a:t>
                      </a:r>
                      <a:r>
                        <a:rPr lang="en-US" altLang="zh-CN"/>
                        <a:t>/Y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X=0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X=1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S0/0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S2/0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S3/1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S0/0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1" name="右大括号 20"/>
          <p:cNvSpPr/>
          <p:nvPr/>
        </p:nvSpPr>
        <p:spPr>
          <a:xfrm>
            <a:off x="3564255" y="4970145"/>
            <a:ext cx="337185" cy="1104900"/>
          </a:xfrm>
          <a:prstGeom prst="rightBrace">
            <a:avLst>
              <a:gd name="adj1" fmla="val 8333"/>
              <a:gd name="adj2" fmla="val 50000"/>
            </a:avLst>
          </a:prstGeom>
          <a:ln w="2222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01440" y="5184140"/>
            <a:ext cx="670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次态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相同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72075" y="1257300"/>
            <a:ext cx="4508500" cy="1013460"/>
            <a:chOff x="6654" y="2303"/>
            <a:chExt cx="7100" cy="1596"/>
          </a:xfrm>
        </p:grpSpPr>
        <p:sp>
          <p:nvSpPr>
            <p:cNvPr id="9" name="文本框 8"/>
            <p:cNvSpPr txBox="1"/>
            <p:nvPr/>
          </p:nvSpPr>
          <p:spPr>
            <a:xfrm>
              <a:off x="6982" y="2303"/>
              <a:ext cx="334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ym typeface="+mn-ea"/>
                </a:rPr>
                <a:t>(4) </a:t>
              </a:r>
              <a:r>
                <a:rPr lang="zh-CN" altLang="en-US">
                  <a:sym typeface="+mn-ea"/>
                </a:rPr>
                <a:t>状态</a:t>
              </a:r>
              <a:r>
                <a:rPr lang="zh-CN" altLang="en-US">
                  <a:sym typeface="+mn-ea"/>
                </a:rPr>
                <a:t>化简</a:t>
              </a:r>
              <a:endParaRPr lang="zh-CN" altLang="en-US"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" y="2883"/>
              <a:ext cx="7101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ym typeface="+mn-ea"/>
                </a:rPr>
                <a:t>（次态相同，次态交错，次态循环可</a:t>
              </a:r>
              <a:r>
                <a:rPr lang="zh-CN" altLang="en-US">
                  <a:sym typeface="+mn-ea"/>
                </a:rPr>
                <a:t>合并）</a:t>
              </a:r>
              <a:endParaRPr lang="zh-CN" altLang="en-US">
                <a:sym typeface="+mn-ea"/>
              </a:endParaRPr>
            </a:p>
            <a:p>
              <a:r>
                <a:rPr lang="zh-CN" altLang="en-US">
                  <a:sym typeface="+mn-ea"/>
                </a:rPr>
                <a:t>（简化后个数</a:t>
              </a:r>
              <a:r>
                <a:rPr lang="en-US" altLang="zh-CN">
                  <a:sym typeface="+mn-ea"/>
                </a:rPr>
                <a:t>=</a:t>
              </a:r>
              <a:r>
                <a:rPr lang="zh-CN" altLang="en-US">
                  <a:sym typeface="+mn-ea"/>
                </a:rPr>
                <a:t>最大有效类</a:t>
              </a:r>
              <a:r>
                <a:rPr lang="zh-CN" altLang="en-US">
                  <a:sym typeface="+mn-ea"/>
                </a:rPr>
                <a:t>个数）</a:t>
              </a:r>
              <a:endParaRPr lang="zh-CN" altLang="en-US">
                <a:sym typeface="+mn-ea"/>
              </a:endParaRPr>
            </a:p>
          </p:txBody>
        </p:sp>
      </p:grpSp>
      <p:graphicFrame>
        <p:nvGraphicFramePr>
          <p:cNvPr id="25" name="表格 24"/>
          <p:cNvGraphicFramePr/>
          <p:nvPr>
            <p:custDataLst>
              <p:tags r:id="rId2"/>
            </p:custDataLst>
          </p:nvPr>
        </p:nvGraphicFramePr>
        <p:xfrm>
          <a:off x="5574030" y="2425700"/>
          <a:ext cx="37109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980"/>
                <a:gridCol w="1236980"/>
                <a:gridCol w="1236980"/>
              </a:tblGrid>
              <a:tr h="36576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n</a:t>
                      </a:r>
                      <a:endParaRPr lang="en-US" altLang="zh-CN" baseline="-25000"/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</a:t>
                      </a:r>
                      <a:r>
                        <a:rPr lang="en-US" altLang="zh-CN" baseline="-25000"/>
                        <a:t>n+1</a:t>
                      </a:r>
                      <a:r>
                        <a:rPr lang="en-US" altLang="zh-CN"/>
                        <a:t>/Y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/>
                </a:tc>
              </a:tr>
              <a:tr h="36576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X=0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X=1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S0/0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S2/0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S1/0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S3/1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520055" y="4509135"/>
            <a:ext cx="4572000" cy="2078990"/>
            <a:chOff x="7088" y="6971"/>
            <a:chExt cx="7200" cy="3274"/>
          </a:xfrm>
        </p:grpSpPr>
        <p:sp>
          <p:nvSpPr>
            <p:cNvPr id="26" name="文本框 25"/>
            <p:cNvSpPr txBox="1"/>
            <p:nvPr/>
          </p:nvSpPr>
          <p:spPr>
            <a:xfrm>
              <a:off x="7200" y="6971"/>
              <a:ext cx="334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ym typeface="+mn-ea"/>
                </a:rPr>
                <a:t>(5) </a:t>
              </a:r>
              <a:r>
                <a:rPr lang="zh-CN" altLang="en-US">
                  <a:sym typeface="+mn-ea"/>
                </a:rPr>
                <a:t>状态</a:t>
              </a:r>
              <a:r>
                <a:rPr lang="zh-CN" altLang="en-US">
                  <a:sym typeface="+mn-ea"/>
                </a:rPr>
                <a:t>编码</a:t>
              </a:r>
              <a:endParaRPr lang="zh-CN" altLang="en-US"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88" y="7484"/>
              <a:ext cx="7200" cy="27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/>
                <a:t>（位数为</a:t>
              </a:r>
              <a:r>
                <a:rPr lang="en-US" altLang="zh-CN"/>
                <a:t>m</a:t>
              </a:r>
              <a:r>
                <a:rPr lang="zh-CN" altLang="en-US"/>
                <a:t>，</a:t>
              </a:r>
              <a:r>
                <a:rPr lang="zh-CN" altLang="en-US"/>
                <a:t>状态个数为</a:t>
              </a:r>
              <a:r>
                <a:rPr lang="en-US" altLang="zh-CN"/>
                <a:t>n</a:t>
              </a:r>
              <a:r>
                <a:rPr lang="zh-CN" altLang="en-US"/>
                <a:t>，则</a:t>
              </a:r>
              <a:r>
                <a:rPr lang="en-US" altLang="zh-CN"/>
                <a:t>2</a:t>
              </a:r>
              <a:r>
                <a:rPr lang="en-US" altLang="zh-CN" baseline="30000"/>
                <a:t>m-1 </a:t>
              </a:r>
              <a:r>
                <a:rPr lang="en-US" altLang="zh-CN"/>
                <a:t>&lt;n&lt;=2</a:t>
              </a:r>
              <a:r>
                <a:rPr lang="en-US" altLang="zh-CN" baseline="30000"/>
                <a:t>m</a:t>
              </a:r>
              <a:endParaRPr lang="en-US" altLang="zh-CN"/>
            </a:p>
            <a:p>
              <a:r>
                <a:rPr lang="zh-CN" altLang="en-US"/>
                <a:t>编码原则</a:t>
              </a:r>
              <a:r>
                <a:rPr lang="en-US" altLang="zh-CN"/>
                <a:t>:1.</a:t>
              </a:r>
              <a:r>
                <a:rPr lang="zh-CN" altLang="en-US"/>
                <a:t>次态相同，现态相邻</a:t>
              </a:r>
              <a:r>
                <a:rPr lang="en-US" altLang="zh-CN"/>
                <a:t>;</a:t>
              </a:r>
              <a:endParaRPr lang="en-US" altLang="zh-CN"/>
            </a:p>
            <a:p>
              <a:r>
                <a:rPr lang="en-US" altLang="zh-CN"/>
                <a:t>2.</a:t>
              </a:r>
              <a:r>
                <a:rPr lang="zh-CN" altLang="en-US"/>
                <a:t>同一现态，次态相邻﹔</a:t>
              </a:r>
              <a:endParaRPr lang="zh-CN" altLang="en-US"/>
            </a:p>
            <a:p>
              <a:r>
                <a:rPr lang="en-US" altLang="zh-CN"/>
                <a:t>3.</a:t>
              </a:r>
              <a:r>
                <a:rPr lang="zh-CN" altLang="en-US"/>
                <a:t>输出相同，现态相邻</a:t>
              </a:r>
              <a:r>
                <a:rPr lang="en-US" altLang="zh-CN"/>
                <a:t>;</a:t>
              </a:r>
              <a:endParaRPr lang="en-US" altLang="zh-CN"/>
            </a:p>
            <a:p>
              <a:r>
                <a:rPr lang="en-US" altLang="zh-CN"/>
                <a:t>4.</a:t>
              </a:r>
              <a:r>
                <a:rPr lang="zh-CN" altLang="en-US"/>
                <a:t>初始状态分配为</a:t>
              </a:r>
              <a:r>
                <a:rPr lang="en-US" altLang="zh-CN"/>
                <a:t>0</a:t>
              </a:r>
              <a:r>
                <a:rPr lang="en-US" altLang="zh-CN"/>
                <a:t>;</a:t>
              </a:r>
              <a:r>
                <a:rPr lang="zh-CN" altLang="en-US"/>
                <a:t>）</a:t>
              </a:r>
              <a:endParaRPr lang="en-US" altLang="zh-CN"/>
            </a:p>
            <a:p>
              <a:r>
                <a:rPr lang="en-US" altLang="zh-CN"/>
                <a:t>S0 = 2‘</a:t>
              </a:r>
              <a:r>
                <a:rPr lang="en-US" altLang="zh-CN"/>
                <a:t>b00, S1 = 2’b01, S2 = 2’b10.</a:t>
              </a:r>
              <a:endParaRPr lang="en-US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 bldLvl="0" animBg="1"/>
      <p:bldP spid="4" grpId="0"/>
      <p:bldP spid="22" grpId="1"/>
      <p:bldP spid="21" grpId="1" animBg="1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48310" y="2947035"/>
            <a:ext cx="3387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(6) </a:t>
            </a:r>
            <a:r>
              <a:rPr lang="zh-CN" altLang="en-US">
                <a:sym typeface="+mn-ea"/>
              </a:rPr>
              <a:t>状态转换</a:t>
            </a:r>
            <a:r>
              <a:rPr lang="zh-CN" altLang="en-US">
                <a:sym typeface="+mn-ea"/>
              </a:rPr>
              <a:t>真值表</a:t>
            </a:r>
            <a:endParaRPr lang="zh-CN" altLang="en-US"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13360" y="3355340"/>
          <a:ext cx="389382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70"/>
                <a:gridCol w="648970"/>
                <a:gridCol w="648970"/>
                <a:gridCol w="648970"/>
                <a:gridCol w="648970"/>
                <a:gridCol w="6489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Q</a:t>
                      </a:r>
                      <a:r>
                        <a:rPr lang="en-US" altLang="zh-CN" baseline="-25000"/>
                        <a:t>1</a:t>
                      </a:r>
                      <a:r>
                        <a:rPr lang="en-US" altLang="zh-CN" baseline="30000"/>
                        <a:t>n</a:t>
                      </a:r>
                      <a:endParaRPr lang="en-US" altLang="zh-CN" baseline="30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361815" y="1847215"/>
            <a:ext cx="4593590" cy="1996440"/>
            <a:chOff x="6869" y="2909"/>
            <a:chExt cx="7234" cy="3144"/>
          </a:xfrm>
        </p:grpSpPr>
        <p:sp>
          <p:nvSpPr>
            <p:cNvPr id="9" name="文本框 8"/>
            <p:cNvSpPr txBox="1"/>
            <p:nvPr/>
          </p:nvSpPr>
          <p:spPr>
            <a:xfrm>
              <a:off x="6869" y="2909"/>
              <a:ext cx="723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ym typeface="+mn-ea"/>
                </a:rPr>
                <a:t>(7) </a:t>
              </a:r>
              <a:r>
                <a:rPr lang="zh-CN" altLang="en-US">
                  <a:sym typeface="+mn-ea"/>
                </a:rPr>
                <a:t>写出激励矩阵、输出矩阵和对应</a:t>
              </a:r>
              <a:r>
                <a:rPr lang="zh-CN" altLang="en-US">
                  <a:sym typeface="+mn-ea"/>
                </a:rPr>
                <a:t>方程</a:t>
              </a:r>
              <a:endParaRPr lang="zh-CN" altLang="en-US"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67" y="4359"/>
              <a:ext cx="5370" cy="169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>
                  <a:sym typeface="+mn-ea"/>
                </a:rPr>
                <a:t>有</a:t>
              </a:r>
              <a:r>
                <a:rPr lang="en-US" altLang="zh-CN">
                  <a:sym typeface="+mn-ea"/>
                </a:rPr>
                <a:t>3</a:t>
              </a:r>
              <a:r>
                <a:rPr lang="zh-CN" altLang="en-US">
                  <a:sym typeface="+mn-ea"/>
                </a:rPr>
                <a:t>个状态，选择两个</a:t>
              </a:r>
              <a:r>
                <a:rPr lang="en-US" altLang="zh-CN">
                  <a:sym typeface="+mn-ea"/>
                </a:rPr>
                <a:t>JK</a:t>
              </a:r>
              <a:r>
                <a:rPr lang="zh-CN" altLang="en-US">
                  <a:sym typeface="+mn-ea"/>
                </a:rPr>
                <a:t>触发器。</a:t>
              </a:r>
              <a:endParaRPr lang="zh-CN" altLang="en-US">
                <a:sym typeface="+mn-ea"/>
              </a:endParaRPr>
            </a:p>
            <a:p>
              <a:r>
                <a:rPr lang="zh-CN" altLang="en-US">
                  <a:sym typeface="+mn-ea"/>
                </a:rPr>
                <a:t>参考</a:t>
              </a:r>
              <a:r>
                <a:rPr lang="en-US" altLang="zh-CN">
                  <a:sym typeface="+mn-ea"/>
                </a:rPr>
                <a:t>JK</a:t>
              </a:r>
              <a:r>
                <a:rPr lang="zh-CN" altLang="en-US">
                  <a:sym typeface="+mn-ea"/>
                </a:rPr>
                <a:t>触发器的特性方程写</a:t>
              </a:r>
              <a:r>
                <a:rPr lang="zh-CN" altLang="en-US">
                  <a:sym typeface="+mn-ea"/>
                </a:rPr>
                <a:t>方程。</a:t>
              </a:r>
              <a:endParaRPr lang="zh-CN" altLang="en-US">
                <a:sym typeface="+mn-ea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406525"/>
            <a:ext cx="2882900" cy="1428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15" y="3987800"/>
            <a:ext cx="2391410" cy="198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4785" y="1052830"/>
          <a:ext cx="3893820" cy="355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70"/>
                <a:gridCol w="648970"/>
                <a:gridCol w="648970"/>
                <a:gridCol w="648970"/>
                <a:gridCol w="648970"/>
                <a:gridCol w="648970"/>
              </a:tblGrid>
              <a:tr h="6261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Q</a:t>
                      </a:r>
                      <a:r>
                        <a:rPr lang="en-US" altLang="zh-CN" baseline="-25000"/>
                        <a:t>1</a:t>
                      </a:r>
                      <a:r>
                        <a:rPr lang="en-US" altLang="zh-CN" baseline="30000"/>
                        <a:t>n</a:t>
                      </a:r>
                      <a:endParaRPr lang="en-US" altLang="zh-CN" baseline="30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361815" y="1386840"/>
            <a:ext cx="45935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(7) </a:t>
            </a:r>
            <a:r>
              <a:rPr lang="zh-CN" altLang="en-US">
                <a:sym typeface="+mn-ea"/>
              </a:rPr>
              <a:t>写出激励矩阵、输出矩阵和对应</a:t>
            </a:r>
            <a:r>
              <a:rPr lang="zh-CN" altLang="en-US">
                <a:sym typeface="+mn-ea"/>
              </a:rPr>
              <a:t>方程</a:t>
            </a:r>
            <a:endParaRPr lang="zh-CN" altLang="en-US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4756150"/>
            <a:ext cx="2391410" cy="19888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45635" y="1938655"/>
            <a:ext cx="3797300" cy="4501515"/>
            <a:chOff x="7001" y="3053"/>
            <a:chExt cx="5980" cy="7089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1" y="3053"/>
              <a:ext cx="5977" cy="2338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1" y="6790"/>
              <a:ext cx="5920" cy="2243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8566" y="5536"/>
              <a:ext cx="237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2400">
                  <a:sym typeface="+mn-ea"/>
                </a:rPr>
                <a:t>J</a:t>
              </a:r>
              <a:r>
                <a:rPr lang="en-US" sz="2400" baseline="-25000">
                  <a:sym typeface="+mn-ea"/>
                </a:rPr>
                <a:t>1</a:t>
              </a:r>
              <a:r>
                <a:rPr lang="en-US" sz="2400">
                  <a:sym typeface="+mn-ea"/>
                </a:rPr>
                <a:t> = </a:t>
              </a:r>
              <a:r>
                <a:rPr lang="en-US" altLang="zh-CN" sz="2400">
                  <a:sym typeface="+mn-ea"/>
                </a:rPr>
                <a:t>Q</a:t>
              </a:r>
              <a:r>
                <a:rPr lang="en-US" altLang="zh-CN" sz="2400" baseline="-25000">
                  <a:sym typeface="+mn-ea"/>
                </a:rPr>
                <a:t>0</a:t>
              </a:r>
              <a:r>
                <a:rPr lang="en-US" altLang="zh-CN" sz="2400" baseline="30000">
                  <a:sym typeface="+mn-ea"/>
                </a:rPr>
                <a:t>n</a:t>
              </a:r>
              <a:r>
                <a:rPr lang="en-US" altLang="zh-CN" sz="2400">
                  <a:sym typeface="+mn-ea"/>
                </a:rPr>
                <a:t> · X</a:t>
              </a:r>
              <a:endParaRPr lang="en-US" altLang="zh-CN" sz="2400"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761" y="9418"/>
              <a:ext cx="344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2400">
                  <a:sym typeface="+mn-ea"/>
                </a:rPr>
                <a:t>K</a:t>
              </a:r>
              <a:r>
                <a:rPr lang="en-US" sz="2400" baseline="-25000">
                  <a:sym typeface="+mn-ea"/>
                </a:rPr>
                <a:t>1</a:t>
              </a:r>
              <a:r>
                <a:rPr lang="en-US" sz="2400">
                  <a:sym typeface="+mn-ea"/>
                </a:rPr>
                <a:t> = </a:t>
              </a:r>
              <a:r>
                <a:rPr lang="en-US" altLang="zh-CN" sz="2400">
                  <a:sym typeface="+mn-ea"/>
                </a:rPr>
                <a:t>1</a:t>
              </a:r>
              <a:endParaRPr lang="en-US" altLang="zh-CN" sz="2400">
                <a:sym typeface="+mn-ea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4291330" y="1313815"/>
            <a:ext cx="0" cy="5126990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84785" y="1286510"/>
          <a:ext cx="389382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70"/>
                <a:gridCol w="648970"/>
                <a:gridCol w="648970"/>
                <a:gridCol w="648970"/>
                <a:gridCol w="648970"/>
                <a:gridCol w="64897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Q</a:t>
                      </a:r>
                      <a:r>
                        <a:rPr lang="en-US" altLang="zh-CN" baseline="-25000"/>
                        <a:t>1</a:t>
                      </a:r>
                      <a:r>
                        <a:rPr lang="en-US" altLang="zh-CN" baseline="30000"/>
                        <a:t>n</a:t>
                      </a:r>
                      <a:endParaRPr lang="en-US" altLang="zh-CN" baseline="30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Q</a:t>
                      </a:r>
                      <a:r>
                        <a:rPr lang="en-US" altLang="zh-CN" sz="1800" baseline="-25000">
                          <a:sym typeface="+mn-ea"/>
                        </a:rPr>
                        <a:t>0</a:t>
                      </a:r>
                      <a:r>
                        <a:rPr lang="en-US" altLang="zh-CN" sz="1800" baseline="30000">
                          <a:sym typeface="+mn-ea"/>
                        </a:rPr>
                        <a:t>n+1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x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682490"/>
            <a:ext cx="2391410" cy="19888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00855" y="1386840"/>
            <a:ext cx="6323500" cy="5284470"/>
            <a:chOff x="6773" y="2184"/>
            <a:chExt cx="7851" cy="8322"/>
          </a:xfrm>
        </p:grpSpPr>
        <p:sp>
          <p:nvSpPr>
            <p:cNvPr id="9" name="文本框 8"/>
            <p:cNvSpPr txBox="1"/>
            <p:nvPr/>
          </p:nvSpPr>
          <p:spPr>
            <a:xfrm>
              <a:off x="6869" y="2184"/>
              <a:ext cx="723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ym typeface="+mn-ea"/>
                </a:rPr>
                <a:t>(7) </a:t>
              </a:r>
              <a:r>
                <a:rPr lang="zh-CN" altLang="en-US">
                  <a:sym typeface="+mn-ea"/>
                </a:rPr>
                <a:t>写出激励矩阵、输出矩阵和对应</a:t>
              </a:r>
              <a:r>
                <a:rPr lang="zh-CN" altLang="en-US">
                  <a:sym typeface="+mn-ea"/>
                </a:rPr>
                <a:t>方程</a:t>
              </a:r>
              <a:endParaRPr lang="zh-CN" altLang="en-US"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12981" y="3856"/>
                  <a:ext cx="1643" cy="73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en-US" sz="2400">
                      <a:sym typeface="+mn-ea"/>
                    </a:rPr>
                    <a:t>J</a:t>
                  </a:r>
                  <a:r>
                    <a:rPr lang="en-US" sz="2400" baseline="-25000">
                      <a:sym typeface="+mn-ea"/>
                    </a:rPr>
                    <a:t>0 </a:t>
                  </a:r>
                  <a:r>
                    <a:rPr lang="en-US" sz="2400">
                      <a:sym typeface="+mn-ea"/>
                    </a:rPr>
                    <a:t>= </a:t>
                  </a:r>
                  <a:r>
                    <a:rPr lang="en-US" altLang="zh-CN" sz="2400">
                      <a:sym typeface="+mn-ea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𝑋</m:t>
                          </m:r>
                        </m:e>
                      </m:acc>
                    </m:oMath>
                  </a14:m>
                  <a:endParaRPr lang="en-US" altLang="zh-CN" sz="2400">
                    <a:sym typeface="+mn-ea"/>
                  </a:endParaRPr>
                </a:p>
              </p:txBody>
            </p:sp>
          </mc:Choice>
          <mc:Fallback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81" y="3856"/>
                  <a:ext cx="1643" cy="7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3" y="2909"/>
              <a:ext cx="6005" cy="2258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3" y="5643"/>
              <a:ext cx="5940" cy="2312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" y="8185"/>
              <a:ext cx="6010" cy="232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2981" y="6290"/>
              <a:ext cx="142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2400">
                  <a:sym typeface="+mn-ea"/>
                </a:rPr>
                <a:t>K</a:t>
              </a:r>
              <a:r>
                <a:rPr lang="en-US" sz="2400" baseline="-25000">
                  <a:sym typeface="+mn-ea"/>
                </a:rPr>
                <a:t>0</a:t>
              </a:r>
              <a:r>
                <a:rPr lang="en-US" sz="2400">
                  <a:sym typeface="+mn-ea"/>
                </a:rPr>
                <a:t> = </a:t>
              </a:r>
              <a:r>
                <a:rPr lang="en-US" altLang="zh-CN" sz="2400">
                  <a:sym typeface="+mn-ea"/>
                </a:rPr>
                <a:t>X</a:t>
              </a:r>
              <a:endParaRPr lang="en-US" altLang="zh-CN" sz="2400"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783" y="8369"/>
              <a:ext cx="1829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2400">
                  <a:sym typeface="+mn-ea"/>
                </a:rPr>
                <a:t>Y = </a:t>
              </a:r>
              <a:endParaRPr lang="en-US" altLang="zh-CN" sz="2400">
                <a:sym typeface="+mn-ea"/>
              </a:endParaRPr>
            </a:p>
            <a:p>
              <a:r>
                <a:rPr lang="en-US" altLang="zh-CN" sz="2400">
                  <a:sym typeface="+mn-ea"/>
                </a:rPr>
                <a:t>Q</a:t>
              </a:r>
              <a:r>
                <a:rPr lang="en-US" altLang="zh-CN" sz="2400" baseline="-25000">
                  <a:sym typeface="+mn-ea"/>
                </a:rPr>
                <a:t>1</a:t>
              </a:r>
              <a:r>
                <a:rPr lang="en-US" altLang="zh-CN" sz="2400" baseline="30000">
                  <a:sym typeface="+mn-ea"/>
                </a:rPr>
                <a:t>n</a:t>
              </a:r>
              <a:r>
                <a:rPr lang="en-US" altLang="zh-CN" sz="2400">
                  <a:sym typeface="+mn-ea"/>
                </a:rPr>
                <a:t> · X</a:t>
              </a:r>
              <a:endParaRPr lang="en-US" altLang="zh-CN" sz="2400">
                <a:sym typeface="+mn-ea"/>
              </a:endParaRPr>
            </a:p>
            <a:p>
              <a:endParaRPr lang="en-US" altLang="zh-CN" sz="2400"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850" y="1657350"/>
            <a:ext cx="72637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</a:t>
            </a:r>
            <a:r>
              <a:rPr lang="en-US" altLang="zh-CN"/>
              <a:t>. </a:t>
            </a:r>
            <a:r>
              <a:rPr lang="zh-CN" altLang="en-US"/>
              <a:t>填空题（关键路径，有个码的表示范围）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二</a:t>
            </a:r>
            <a:r>
              <a:rPr lang="en-US" altLang="zh-CN"/>
              <a:t>.</a:t>
            </a:r>
            <a:r>
              <a:rPr lang="zh-CN" altLang="en-US"/>
              <a:t>画图题（一个常规，一个编码器用端口画图）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应用题（组合逻辑分析血型匹配）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四</a:t>
            </a:r>
            <a:r>
              <a:rPr lang="en-US" altLang="zh-CN"/>
              <a:t>.</a:t>
            </a:r>
            <a:r>
              <a:rPr lang="zh-CN" altLang="en-US"/>
              <a:t>代码题（加法器，编码器，状态机？）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4869180"/>
            <a:ext cx="3098800" cy="355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5300980"/>
            <a:ext cx="3854450" cy="31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5733415"/>
            <a:ext cx="3784600" cy="35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15" y="6165215"/>
            <a:ext cx="4343400" cy="5461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23570" y="4797425"/>
            <a:ext cx="5544820" cy="2016125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9425" y="1557020"/>
            <a:ext cx="5196840" cy="230378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32500" y="2178050"/>
            <a:ext cx="409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去年试题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196975"/>
            <a:ext cx="9941560" cy="554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FOUR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631950" y="4387850"/>
            <a:ext cx="8864600" cy="496570"/>
          </a:xfrm>
        </p:spPr>
        <p:txBody>
          <a:bodyPr/>
          <a:lstStyle/>
          <a:p>
            <a:r>
              <a:rPr lang="en-US" altLang="zh-CN" sz="28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Verilog</a:t>
            </a:r>
            <a:r>
              <a:rPr lang="zh-CN" altLang="en-US" sz="28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代码</a:t>
            </a:r>
            <a:endParaRPr lang="en-US" altLang="zh-CN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45085"/>
            <a:ext cx="5446395" cy="3600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644900"/>
            <a:ext cx="7472680" cy="3121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35955" y="22771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Verilog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中：</a:t>
            </a:r>
            <a:r>
              <a:rPr lang="en-US" altLang="zh-CN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&lt;=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在语句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块结束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时，同时赋值。硬件有对应电路。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en-US" altLang="zh-CN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=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在该条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语句结束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时赋值。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硬件没有对应电路。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585"/>
            <a:ext cx="5746750" cy="4447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3700" y="425450"/>
            <a:ext cx="3856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组合电路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90" y="1124585"/>
            <a:ext cx="5889625" cy="444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124585"/>
            <a:ext cx="4647565" cy="4291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" y="5805170"/>
            <a:ext cx="4217035" cy="604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45" y="1124585"/>
            <a:ext cx="4067175" cy="4455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35" y="5741670"/>
            <a:ext cx="2683510" cy="668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124585"/>
            <a:ext cx="3953510" cy="4204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5517515"/>
            <a:ext cx="2590165" cy="712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1196975"/>
            <a:ext cx="5718175" cy="5440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4650" y="393700"/>
            <a:ext cx="3227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时序电路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120775"/>
            <a:ext cx="5099050" cy="4616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5" y="1082675"/>
            <a:ext cx="5149850" cy="465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196975"/>
            <a:ext cx="5905500" cy="4089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1268730"/>
            <a:ext cx="5645150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9560" y="260350"/>
            <a:ext cx="2647315" cy="70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" y="1052830"/>
            <a:ext cx="4591050" cy="3511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85" y="188595"/>
            <a:ext cx="4389755" cy="3512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80" y="2348865"/>
            <a:ext cx="4756150" cy="413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124585"/>
            <a:ext cx="4813300" cy="3702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45" y="1268730"/>
            <a:ext cx="4910455" cy="365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432175" y="3861435"/>
            <a:ext cx="5589905" cy="496570"/>
          </a:xfrm>
        </p:spPr>
        <p:txBody>
          <a:bodyPr/>
          <a:lstStyle/>
          <a:p>
            <a:r>
              <a:rPr lang="zh-CN" altLang="en-US" sz="3200" b="1" spc="38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+mn-ea"/>
              </a:rPr>
              <a:t>逻辑代数基础</a:t>
            </a:r>
            <a:endParaRPr lang="en-US" altLang="zh-CN" sz="32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15" y="1196975"/>
            <a:ext cx="5118100" cy="455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5" y="1196975"/>
            <a:ext cx="4883150" cy="4565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33550" y="387350"/>
            <a:ext cx="5362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注意</a:t>
            </a:r>
            <a:r>
              <a:rPr lang="en-US" altLang="zh-CN" sz="2000" b="1">
                <a:solidFill>
                  <a:schemeClr val="bg1"/>
                </a:solidFill>
              </a:rPr>
              <a:t>Moore</a:t>
            </a:r>
            <a:r>
              <a:rPr lang="zh-CN" altLang="en-US" sz="2000" b="1">
                <a:solidFill>
                  <a:schemeClr val="bg1"/>
                </a:solidFill>
              </a:rPr>
              <a:t>型与</a:t>
            </a:r>
            <a:r>
              <a:rPr lang="en-US" altLang="zh-CN" sz="2000" b="1">
                <a:solidFill>
                  <a:schemeClr val="bg1"/>
                </a:solidFill>
              </a:rPr>
              <a:t>Mealy</a:t>
            </a:r>
            <a:r>
              <a:rPr lang="zh-CN" altLang="en-US" sz="2000" b="1">
                <a:solidFill>
                  <a:schemeClr val="bg1"/>
                </a:solidFill>
              </a:rPr>
              <a:t>型的细微区别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525" y="1628775"/>
            <a:ext cx="10962640" cy="245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总体试题难度不是特别难，不过需要对主要知识点还是掌握的比较好，稍有变通创新（主要是分析题），代码题主要还是靠背这些模版为主（注意大体逻辑框架，改卷比较松别纠结语法错误）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百度网盘资料，里面我觉得有个数字逻辑简化</a:t>
            </a:r>
            <a:r>
              <a:rPr lang="en-US" altLang="zh-CN" sz="2000" b="1"/>
              <a:t>ppt</a:t>
            </a:r>
            <a:r>
              <a:rPr lang="zh-CN" altLang="en-US" sz="2000" b="1"/>
              <a:t>比较有用（还有发的</a:t>
            </a:r>
            <a:r>
              <a:rPr lang="en-US" altLang="zh-CN" sz="2000" b="1"/>
              <a:t>ppt)</a:t>
            </a:r>
            <a:r>
              <a:rPr lang="zh-CN" altLang="en-US" sz="2000" b="1"/>
              <a:t>，内容有点多，不过过一遍基本所有要考的东西都在里面，还可能会抽盲盒到里面的例题</a:t>
            </a:r>
            <a:endParaRPr lang="en-US" altLang="zh-CN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191770" y="4725035"/>
            <a:ext cx="103949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通过网盘分享的文件：数字逻辑</a:t>
            </a:r>
            <a:endParaRPr lang="zh-CN" altLang="en-US"/>
          </a:p>
          <a:p>
            <a:r>
              <a:rPr lang="zh-CN" altLang="en-US"/>
              <a:t>链接</a:t>
            </a:r>
            <a:r>
              <a:rPr lang="en-US" altLang="zh-CN"/>
              <a:t>: https://pan.baidu.com/s/1jrI2iEATCOXOKoS4k05j-A?pwd=29aj </a:t>
            </a:r>
            <a:r>
              <a:rPr lang="zh-CN" altLang="en-US"/>
              <a:t>提取码</a:t>
            </a:r>
            <a:r>
              <a:rPr lang="en-US" altLang="zh-CN"/>
              <a:t>: 29aj </a:t>
            </a:r>
            <a:endParaRPr lang="en-US" altLang="zh-CN"/>
          </a:p>
          <a:p>
            <a:r>
              <a:rPr lang="en-US" altLang="zh-CN"/>
              <a:t>--</a:t>
            </a:r>
            <a:r>
              <a:rPr lang="zh-CN" altLang="en-US"/>
              <a:t>来自百度网盘超级会员</a:t>
            </a:r>
            <a:r>
              <a:rPr lang="en-US" altLang="zh-CN"/>
              <a:t>v1</a:t>
            </a:r>
            <a:r>
              <a:rPr lang="zh-CN" altLang="en-US"/>
              <a:t>的分享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52900" y="1930400"/>
            <a:ext cx="3848100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4152900" y="3352800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268730"/>
            <a:ext cx="5664200" cy="4107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5" y="1412875"/>
            <a:ext cx="4639310" cy="281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404495"/>
            <a:ext cx="9415145" cy="568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9470" y="5733415"/>
            <a:ext cx="4017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整数转换二进制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20280" y="4797425"/>
            <a:ext cx="445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小数转化二进制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1815" y="4869180"/>
            <a:ext cx="51860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对于正数，原码补码反码都一样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对于负数，反码符号位不变其他位取反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en-US" altLang="zh-CN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                </a:t>
            </a:r>
            <a:r>
              <a:rPr lang="zh-CN" altLang="en-US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补码在反码基础上</a:t>
            </a:r>
            <a:r>
              <a:rPr lang="en-US" altLang="zh-CN" b="1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+1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124585"/>
            <a:ext cx="9415145" cy="568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3570" y="2497455"/>
            <a:ext cx="9556115" cy="1862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十进制数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(-27)</a:t>
            </a: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转换为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</a:t>
            </a: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位二进制数</a:t>
            </a:r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原码（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en-US" altLang="zh-CN" sz="2400" dirty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10011011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 </a:t>
            </a: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），补码（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</a:t>
            </a:r>
            <a:r>
              <a:rPr lang="en-US" altLang="zh-CN" sz="2400" dirty="0">
                <a:ln>
                  <a:noFill/>
                </a:ln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11100101</a:t>
            </a:r>
            <a:r>
              <a:rPr lang="en-US" altLang="zh-CN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 </a:t>
            </a:r>
            <a:r>
              <a:rPr lang="zh-CN" altLang="en-US" sz="240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</a:t>
            </a:r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915" y="2348865"/>
            <a:ext cx="9144635" cy="151193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5915" y="4653280"/>
            <a:ext cx="5544185" cy="180022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863975" y="3924300"/>
            <a:ext cx="276225" cy="65659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27900" y="4743450"/>
            <a:ext cx="3370580" cy="73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highlight>
                  <a:srgbClr val="FFFF00"/>
                </a:highlight>
              </a:rPr>
              <a:t>补充：</a:t>
            </a:r>
            <a:r>
              <a:rPr lang="en-US" altLang="zh-CN" b="1">
                <a:highlight>
                  <a:srgbClr val="FFFF00"/>
                </a:highlight>
              </a:rPr>
              <a:t>8421BCD</a:t>
            </a:r>
            <a:r>
              <a:rPr lang="zh-CN" altLang="en-US" b="1">
                <a:highlight>
                  <a:srgbClr val="FFFF00"/>
                </a:highlight>
              </a:rPr>
              <a:t>码</a:t>
            </a:r>
            <a:r>
              <a:rPr lang="en-US" altLang="zh-CN" b="1">
                <a:highlight>
                  <a:srgbClr val="FFFF00"/>
                </a:highlight>
              </a:rPr>
              <a:t>   </a:t>
            </a:r>
            <a:r>
              <a:rPr lang="zh-CN" altLang="en-US" b="1">
                <a:highlight>
                  <a:srgbClr val="FFFF00"/>
                </a:highlight>
              </a:rPr>
              <a:t>余</a:t>
            </a:r>
            <a:r>
              <a:rPr lang="en-US" altLang="zh-CN" b="1">
                <a:highlight>
                  <a:srgbClr val="FFFF00"/>
                </a:highlight>
              </a:rPr>
              <a:t>3</a:t>
            </a:r>
            <a:r>
              <a:rPr lang="zh-CN" altLang="en-US" b="1">
                <a:highlight>
                  <a:srgbClr val="FFFF00"/>
                </a:highlight>
              </a:rPr>
              <a:t>码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404495"/>
            <a:ext cx="11173460" cy="514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07670" y="2466975"/>
                <a:ext cx="10470515" cy="17665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>
                  <a:buFont typeface="Wingdings" panose="05000000000000000000" charset="0"/>
                  <a:buNone/>
                </a:pPr>
                <a:r>
                  <a:rPr lang="zh-CN" altLang="en-US" sz="2000">
                    <a:sym typeface="+mn-ea"/>
                  </a:rPr>
                  <a:t>最小项</a:t>
                </a:r>
                <a:r>
                  <a:rPr lang="en-US" altLang="zh-CN" sz="2000">
                    <a:sym typeface="+mn-ea"/>
                  </a:rPr>
                  <a:t>m</a:t>
                </a:r>
                <a:r>
                  <a:rPr lang="zh-CN" altLang="en-US" sz="2000">
                    <a:sym typeface="+mn-ea"/>
                  </a:rPr>
                  <a:t>：所有变量用且只用一次的</a:t>
                </a:r>
                <a:r>
                  <a:rPr lang="zh-CN" altLang="en-US" sz="2000">
                    <a:highlight>
                      <a:srgbClr val="FFFF00"/>
                    </a:highlight>
                    <a:sym typeface="+mn-ea"/>
                  </a:rPr>
                  <a:t>乘积项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/>
              </a:p>
              <a:p>
                <a:pPr indent="0">
                  <a:buFont typeface="Wingdings" panose="05000000000000000000" charset="0"/>
                  <a:buNone/>
                </a:pPr>
                <a:r>
                  <a:rPr lang="zh-CN" altLang="en-US" sz="2000">
                    <a:sym typeface="+mn-ea"/>
                  </a:rPr>
                  <a:t>原变量记为</a:t>
                </a:r>
                <a:r>
                  <a:rPr lang="en-US" altLang="zh-CN" sz="2000">
                    <a:sym typeface="+mn-ea"/>
                  </a:rPr>
                  <a:t> 1</a:t>
                </a:r>
                <a:r>
                  <a:rPr lang="zh-CN" altLang="en-US" sz="2000">
                    <a:sym typeface="+mn-ea"/>
                  </a:rPr>
                  <a:t>，非变量记为</a:t>
                </a:r>
                <a:r>
                  <a:rPr lang="en-US" altLang="zh-CN" sz="2000">
                    <a:sym typeface="+mn-ea"/>
                  </a:rPr>
                  <a:t> 0</a:t>
                </a:r>
                <a:r>
                  <a:rPr lang="zh-CN" altLang="en-US" sz="2000">
                    <a:sym typeface="+mn-ea"/>
                  </a:rPr>
                  <a:t>，下标为对应十进制值。</a:t>
                </a:r>
                <a:r>
                  <a:rPr lang="en-US" altLang="zh-CN" sz="2000">
                    <a:sym typeface="+mn-ea"/>
                  </a:rPr>
                  <a:t>Eg:  m</a:t>
                </a:r>
                <a:r>
                  <a:rPr lang="en-US" altLang="zh-CN" sz="2000" baseline="-25000">
                    <a:sym typeface="+mn-ea"/>
                  </a:rPr>
                  <a:t>5</a:t>
                </a:r>
                <a:r>
                  <a:rPr lang="en-US" altLang="zh-CN" sz="2000"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sym typeface="+mn-ea"/>
                      </a:rPr>
                      <m:t>A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𝐶</m:t>
                    </m:r>
                  </m:oMath>
                </a14:m>
                <a:r>
                  <a:rPr lang="en-US" altLang="zh-CN" sz="2000">
                    <a:sym typeface="+mn-ea"/>
                  </a:rPr>
                  <a:t> (101)</a:t>
                </a:r>
                <a:r>
                  <a:rPr lang="en-US" altLang="zh-CN" sz="2000" baseline="-25000">
                    <a:sym typeface="+mn-ea"/>
                  </a:rPr>
                  <a:t>2</a:t>
                </a:r>
                <a:r>
                  <a:rPr lang="en-US" altLang="zh-CN" sz="2000">
                    <a:sym typeface="+mn-ea"/>
                  </a:rPr>
                  <a:t>-&gt;(5)</a:t>
                </a:r>
                <a:r>
                  <a:rPr lang="en-US" altLang="zh-CN" sz="2000" baseline="-25000">
                    <a:sym typeface="+mn-ea"/>
                  </a:rPr>
                  <a:t>10</a:t>
                </a:r>
                <a:endParaRPr lang="en-US" altLang="zh-CN" sz="2000"/>
              </a:p>
              <a:p>
                <a:pPr indent="0">
                  <a:buFont typeface="Wingdings" panose="05000000000000000000" charset="0"/>
                  <a:buNone/>
                </a:pPr>
                <a:endParaRPr lang="zh-CN" altLang="en-US" sz="2000">
                  <a:sym typeface="+mn-ea"/>
                </a:endParaRPr>
              </a:p>
              <a:p>
                <a:pPr indent="0">
                  <a:buFont typeface="Wingdings" panose="05000000000000000000" charset="0"/>
                  <a:buNone/>
                </a:pPr>
                <a:r>
                  <a:rPr lang="zh-CN" altLang="en-US" sz="2000">
                    <a:sym typeface="+mn-ea"/>
                  </a:rPr>
                  <a:t>最大项</a:t>
                </a:r>
                <a:r>
                  <a:rPr lang="en-US" altLang="zh-CN" sz="2000">
                    <a:sym typeface="+mn-ea"/>
                  </a:rPr>
                  <a:t>M</a:t>
                </a:r>
                <a:r>
                  <a:rPr lang="zh-CN" altLang="en-US" sz="2000">
                    <a:sym typeface="+mn-ea"/>
                  </a:rPr>
                  <a:t>：</a:t>
                </a:r>
                <a:r>
                  <a:rPr lang="zh-CN" altLang="en-US" sz="2000">
                    <a:sym typeface="+mn-ea"/>
                  </a:rPr>
                  <a:t>所有变量用且只用一次的</a:t>
                </a:r>
                <a:r>
                  <a:rPr lang="zh-CN" altLang="en-US" sz="2000">
                    <a:highlight>
                      <a:srgbClr val="FFFF00"/>
                    </a:highlight>
                    <a:sym typeface="+mn-ea"/>
                  </a:rPr>
                  <a:t>和项</a:t>
                </a:r>
                <a:r>
                  <a:rPr lang="zh-CN" altLang="en-US" sz="2000">
                    <a:sym typeface="+mn-ea"/>
                  </a:rPr>
                  <a:t>。</a:t>
                </a:r>
                <a:endParaRPr lang="zh-CN" altLang="en-US" sz="2000">
                  <a:sym typeface="+mn-ea"/>
                </a:endParaRPr>
              </a:p>
              <a:p>
                <a:pPr indent="0">
                  <a:buFont typeface="Wingdings" panose="05000000000000000000" charset="0"/>
                  <a:buNone/>
                </a:pPr>
                <a:r>
                  <a:rPr lang="zh-CN" altLang="en-US" sz="2000">
                    <a:sym typeface="+mn-ea"/>
                  </a:rPr>
                  <a:t>原变量记为</a:t>
                </a:r>
                <a:r>
                  <a:rPr lang="en-US" altLang="zh-CN" sz="2000">
                    <a:solidFill>
                      <a:srgbClr val="FF0000"/>
                    </a:solidFill>
                    <a:sym typeface="+mn-ea"/>
                  </a:rPr>
                  <a:t> 0</a:t>
                </a:r>
                <a:r>
                  <a:rPr lang="zh-CN" altLang="en-US" sz="2000">
                    <a:sym typeface="+mn-ea"/>
                  </a:rPr>
                  <a:t>，反变量记为</a:t>
                </a:r>
                <a:r>
                  <a:rPr lang="en-US" altLang="zh-CN" sz="2000">
                    <a:sym typeface="+mn-ea"/>
                  </a:rPr>
                  <a:t> </a:t>
                </a:r>
                <a:r>
                  <a:rPr lang="en-US" altLang="zh-CN" sz="2000">
                    <a:solidFill>
                      <a:srgbClr val="FF0000"/>
                    </a:solidFill>
                    <a:sym typeface="+mn-ea"/>
                  </a:rPr>
                  <a:t>1</a:t>
                </a:r>
                <a:r>
                  <a:rPr lang="zh-CN" altLang="en-US" sz="2000">
                    <a:sym typeface="+mn-ea"/>
                  </a:rPr>
                  <a:t>，下标为对应十进制值。</a:t>
                </a:r>
                <a:r>
                  <a:rPr lang="en-US" altLang="zh-CN" sz="2000">
                    <a:sym typeface="+mn-ea"/>
                  </a:rPr>
                  <a:t>Eg: M</a:t>
                </a:r>
                <a:r>
                  <a:rPr lang="en-US" altLang="zh-CN" sz="2000" baseline="-25000">
                    <a:sym typeface="+mn-ea"/>
                  </a:rPr>
                  <a:t>5</a:t>
                </a:r>
                <a:r>
                  <a:rPr lang="en-US" altLang="zh-CN" sz="2000">
                    <a:sym typeface="+mn-ea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</m:acc>
                    <m:r>
                      <a:rPr lang="en-US" altLang="zh-CN" sz="2000">
                        <a:latin typeface="Cambria Math" panose="02040503050406030204" charset="0"/>
                        <a:sym typeface="+mn-ea"/>
                      </a:rPr>
                      <m:t>+</m:t>
                    </m:r>
                    <m:r>
                      <a:rPr lang="en-US" altLang="zh-CN" sz="2000">
                        <a:latin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2000">
                        <a:latin typeface="Cambria Math" panose="02040503050406030204" charset="0"/>
                        <a:sym typeface="+mn-ea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CN" sz="2000">
                  <a:sym typeface="+mn-ea"/>
                </a:endParaRPr>
              </a:p>
              <a:p>
                <a:endParaRPr lang="zh-CN" altLang="en-US" sz="200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" y="2466975"/>
                <a:ext cx="10470515" cy="1766570"/>
              </a:xfrm>
              <a:prstGeom prst="rect">
                <a:avLst/>
              </a:prstGeom>
              <a:blipFill rotWithShape="1">
                <a:blip r:embed="rId2"/>
                <a:stretch>
                  <a:fillRect b="-6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437380"/>
            <a:ext cx="6617970" cy="4387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3570" y="5224780"/>
            <a:ext cx="4118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最大项</a:t>
            </a:r>
            <a:r>
              <a:rPr lang="en-US" altLang="zh-CN"/>
              <a:t>M</a:t>
            </a:r>
            <a:r>
              <a:rPr lang="zh-CN" altLang="en-US"/>
              <a:t>与最小项</a:t>
            </a:r>
            <a:r>
              <a:rPr lang="en-US" altLang="zh-CN"/>
              <a:t>m</a:t>
            </a:r>
            <a:r>
              <a:rPr lang="zh-CN" altLang="en-US"/>
              <a:t>的编号是互补的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1815" y="5157470"/>
            <a:ext cx="4320540" cy="50355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3525" y="1340485"/>
            <a:ext cx="112268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考察逻辑运算基本知识，如基本运算、基本定律等，题型可能是求对偶、求反、公式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求化简、</a:t>
            </a:r>
            <a:r>
              <a:rPr lang="zh-CN" altLang="en-US" sz="2400" b="1" dirty="0">
                <a:ln>
                  <a:noFill/>
                </a:ln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最大项、最小项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700" y="1441450"/>
            <a:ext cx="4389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n>
                  <a:noFill/>
                </a:ln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求反、求对偶</a:t>
            </a:r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2220" y="1196975"/>
            <a:ext cx="4545330" cy="12744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" y="3573145"/>
            <a:ext cx="4617085" cy="1005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58316" b="-672"/>
          <a:stretch>
            <a:fillRect/>
          </a:stretch>
        </p:blipFill>
        <p:spPr>
          <a:xfrm>
            <a:off x="5375910" y="3808730"/>
            <a:ext cx="2868930" cy="5346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5405755"/>
            <a:ext cx="5178425" cy="10102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rcRect b="45196"/>
          <a:stretch>
            <a:fillRect/>
          </a:stretch>
        </p:blipFill>
        <p:spPr>
          <a:xfrm>
            <a:off x="5878195" y="5633085"/>
            <a:ext cx="2795270" cy="6737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5915" y="3429000"/>
            <a:ext cx="8856980" cy="147764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5915" y="5300980"/>
            <a:ext cx="9000490" cy="136842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1000" y="1196975"/>
            <a:ext cx="51161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卡诺图：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卡诺图通常为正方形或矩形均匀分成</a:t>
            </a:r>
            <a:r>
              <a:rPr lang="en-US" altLang="zh-CN" sz="2000">
                <a:sym typeface="+mn-ea"/>
              </a:rPr>
              <a:t>2</a:t>
            </a:r>
            <a:r>
              <a:rPr lang="en-US" altLang="zh-CN" sz="2000" baseline="30000">
                <a:sym typeface="+mn-ea"/>
              </a:rPr>
              <a:t>n</a:t>
            </a:r>
            <a:r>
              <a:rPr lang="zh-CN" altLang="en-US" sz="2000">
                <a:sym typeface="+mn-ea"/>
              </a:rPr>
              <a:t>个小格，每个小格代表一个最小项。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单元格对应的最小项按格雷码摆放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>
                <a:sym typeface="+mn-ea"/>
              </a:rPr>
              <a:t>任何两个相邻单元格对应的最小项只有</a:t>
            </a:r>
            <a:r>
              <a:rPr lang="zh-CN" altLang="en-US" sz="2000">
                <a:sym typeface="+mn-ea"/>
              </a:rPr>
              <a:t>一个变量取值不同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3500755"/>
            <a:ext cx="4594860" cy="320865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012815" y="1196975"/>
            <a:ext cx="5558723" cy="1705610"/>
            <a:chOff x="518" y="5825"/>
            <a:chExt cx="9783" cy="29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" y="6405"/>
              <a:ext cx="9783" cy="234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64" y="5825"/>
              <a:ext cx="7200" cy="6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ym typeface="+mn-ea"/>
                </a:rPr>
                <a:t>画圈</a:t>
              </a:r>
              <a:r>
                <a:rPr lang="zh-CN" altLang="en-US">
                  <a:sym typeface="+mn-ea"/>
                </a:rPr>
                <a:t>方法：</a:t>
              </a:r>
              <a:endParaRPr lang="zh-CN" altLang="en-US"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20850" y="311150"/>
            <a:ext cx="3511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sym typeface="+mn-ea"/>
              </a:rPr>
              <a:t>卡诺图</a:t>
            </a:r>
            <a:endParaRPr lang="zh-CN" altLang="en-US" sz="3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3140710"/>
            <a:ext cx="4911725" cy="3464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ABLE_ENDDRAG_ORIGIN_RECT" val="254*182"/>
  <p:tag name="TABLE_ENDDRAG_RECT" val="418*97*254*182"/>
</p:tagLst>
</file>

<file path=ppt/tags/tag2.xml><?xml version="1.0" encoding="utf-8"?>
<p:tagLst xmlns:p="http://schemas.openxmlformats.org/presentationml/2006/main">
  <p:tag name="TABLE_ENDDRAG_ORIGIN_RECT" val="292*160"/>
  <p:tag name="TABLE_ENDDRAG_RECT" val="50*351*292*160"/>
</p:tagLst>
</file>

<file path=ppt/tags/tag3.xml><?xml version="1.0" encoding="utf-8"?>
<p:tagLst xmlns:p="http://schemas.openxmlformats.org/presentationml/2006/main">
  <p:tag name="TABLE_ENDDRAG_ORIGIN_RECT" val="292*160"/>
  <p:tag name="TABLE_ENDDRAG_RECT" val="50*351*292*160"/>
</p:tagLst>
</file>

<file path=ppt/tags/tag4.xml><?xml version="1.0" encoding="utf-8"?>
<p:tagLst xmlns:p="http://schemas.openxmlformats.org/presentationml/2006/main">
  <p:tag name="TABLE_ENDDRAG_ORIGIN_RECT" val="306*230"/>
  <p:tag name="TABLE_ENDDRAG_RECT" val="0*309*306*230"/>
</p:tagLst>
</file>

<file path=ppt/tags/tag5.xml><?xml version="1.0" encoding="utf-8"?>
<p:tagLst xmlns:p="http://schemas.openxmlformats.org/presentationml/2006/main">
  <p:tag name="TABLE_ENDDRAG_ORIGIN_RECT" val="306*230"/>
  <p:tag name="TABLE_ENDDRAG_RECT" val="0*309*306*230"/>
</p:tagLst>
</file>

<file path=ppt/tags/tag6.xml><?xml version="1.0" encoding="utf-8"?>
<p:tagLst xmlns:p="http://schemas.openxmlformats.org/presentationml/2006/main">
  <p:tag name="TABLE_ENDDRAG_ORIGIN_RECT" val="306*230"/>
  <p:tag name="TABLE_ENDDRAG_RECT" val="0*309*306*230"/>
</p:tagLst>
</file>

<file path=ppt/tags/tag7.xml><?xml version="1.0" encoding="utf-8"?>
<p:tagLst xmlns:p="http://schemas.openxmlformats.org/presentationml/2006/main">
  <p:tag name="MH" val="20160508133540"/>
  <p:tag name="MH_LIBRARY" val="GRAPHIC"/>
  <p:tag name="MH_ORDER" val="矩形 4"/>
</p:tagLst>
</file>

<file path=ppt/tags/tag8.xml><?xml version="1.0" encoding="utf-8"?>
<p:tagLst xmlns:p="http://schemas.openxmlformats.org/presentationml/2006/main">
  <p:tag name="MH" val="20160508133540"/>
  <p:tag name="MH_LIBRARY" val="GRAPHIC"/>
  <p:tag name="MH_ORDER" val="直接连接符 6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2583</Words>
  <Application>WPS 演示</Application>
  <PresentationFormat>宽屏</PresentationFormat>
  <Paragraphs>655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Arial</vt:lpstr>
      <vt:lpstr>宋体</vt:lpstr>
      <vt:lpstr>Wingdings</vt:lpstr>
      <vt:lpstr>Calibri</vt:lpstr>
      <vt:lpstr>微软雅黑</vt:lpstr>
      <vt:lpstr>华文细黑</vt:lpstr>
      <vt:lpstr>Calibri</vt:lpstr>
      <vt:lpstr>华文楷体</vt:lpstr>
      <vt:lpstr>黑体</vt:lpstr>
      <vt:lpstr>Wingdings</vt:lpstr>
      <vt:lpstr>Cambria Math</vt:lpstr>
      <vt:lpstr>Arial Unicode MS</vt:lpstr>
      <vt:lpstr>Arial Narrow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蓝色毕业答辩</dc:title>
  <dc:creator>第一PPT</dc:creator>
  <cp:keywords>www.1ppt.com</cp:keywords>
  <cp:lastModifiedBy>WPS_1708748883</cp:lastModifiedBy>
  <cp:revision>449</cp:revision>
  <dcterms:created xsi:type="dcterms:W3CDTF">2015-05-14T07:52:00Z</dcterms:created>
  <dcterms:modified xsi:type="dcterms:W3CDTF">2025-12-23T12:35:02Z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AF8D2B73A615455B857504A76139F758_12</vt:lpwstr>
  </property>
  <property fmtid="{D5CDD505-2E9C-101B-9397-08002B2CF9AE}" pid="3" name="KSOProductBuildVer">
    <vt:lpwstr>2052-12.1.0.23542</vt:lpwstr>
  </property>
</Properties>
</file>